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413" r:id="rId3"/>
    <p:sldId id="746" r:id="rId4"/>
    <p:sldId id="869" r:id="rId5"/>
    <p:sldId id="375" r:id="rId6"/>
    <p:sldId id="376" r:id="rId7"/>
    <p:sldId id="401" r:id="rId8"/>
    <p:sldId id="874" r:id="rId9"/>
    <p:sldId id="883" r:id="rId10"/>
    <p:sldId id="884" r:id="rId11"/>
    <p:sldId id="875" r:id="rId12"/>
    <p:sldId id="876" r:id="rId13"/>
    <p:sldId id="877" r:id="rId14"/>
    <p:sldId id="886" r:id="rId15"/>
    <p:sldId id="878" r:id="rId16"/>
    <p:sldId id="881" r:id="rId17"/>
    <p:sldId id="882" r:id="rId18"/>
    <p:sldId id="887" r:id="rId19"/>
    <p:sldId id="922" r:id="rId20"/>
    <p:sldId id="379" r:id="rId21"/>
    <p:sldId id="407" r:id="rId22"/>
    <p:sldId id="392" r:id="rId23"/>
    <p:sldId id="937" r:id="rId24"/>
    <p:sldId id="415" r:id="rId25"/>
    <p:sldId id="890" r:id="rId26"/>
    <p:sldId id="416" r:id="rId27"/>
    <p:sldId id="888" r:id="rId28"/>
    <p:sldId id="891" r:id="rId29"/>
    <p:sldId id="892" r:id="rId30"/>
    <p:sldId id="893" r:id="rId31"/>
    <p:sldId id="894" r:id="rId32"/>
    <p:sldId id="936" r:id="rId33"/>
    <p:sldId id="412" r:id="rId34"/>
    <p:sldId id="871" r:id="rId35"/>
    <p:sldId id="911" r:id="rId36"/>
    <p:sldId id="395" r:id="rId37"/>
    <p:sldId id="396" r:id="rId38"/>
    <p:sldId id="397" r:id="rId39"/>
    <p:sldId id="909" r:id="rId40"/>
    <p:sldId id="900" r:id="rId41"/>
    <p:sldId id="901" r:id="rId42"/>
    <p:sldId id="403" r:id="rId43"/>
    <p:sldId id="902" r:id="rId44"/>
    <p:sldId id="903" r:id="rId45"/>
    <p:sldId id="904" r:id="rId46"/>
    <p:sldId id="373" r:id="rId47"/>
    <p:sldId id="923" r:id="rId48"/>
    <p:sldId id="924" r:id="rId49"/>
    <p:sldId id="925" r:id="rId50"/>
    <p:sldId id="926" r:id="rId51"/>
    <p:sldId id="927" r:id="rId52"/>
    <p:sldId id="928" r:id="rId53"/>
    <p:sldId id="929" r:id="rId54"/>
    <p:sldId id="930" r:id="rId55"/>
    <p:sldId id="931" r:id="rId56"/>
    <p:sldId id="932" r:id="rId57"/>
    <p:sldId id="933" r:id="rId58"/>
    <p:sldId id="934" r:id="rId59"/>
    <p:sldId id="935" r:id="rId60"/>
    <p:sldId id="938" r:id="rId61"/>
    <p:sldId id="670" r:id="rId62"/>
    <p:sldId id="662" r:id="rId63"/>
    <p:sldId id="663" r:id="rId64"/>
    <p:sldId id="664" r:id="rId65"/>
    <p:sldId id="665" r:id="rId66"/>
    <p:sldId id="676" r:id="rId67"/>
    <p:sldId id="681" r:id="rId68"/>
    <p:sldId id="682" r:id="rId69"/>
    <p:sldId id="683" r:id="rId70"/>
    <p:sldId id="677" r:id="rId71"/>
    <p:sldId id="678" r:id="rId72"/>
    <p:sldId id="666" r:id="rId73"/>
    <p:sldId id="649" r:id="rId74"/>
    <p:sldId id="640" r:id="rId75"/>
    <p:sldId id="668" r:id="rId76"/>
    <p:sldId id="650" r:id="rId77"/>
    <p:sldId id="642" r:id="rId78"/>
    <p:sldId id="684" r:id="rId79"/>
    <p:sldId id="689" r:id="rId80"/>
    <p:sldId id="690" r:id="rId81"/>
    <p:sldId id="679"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375"/>
            <p14:sldId id="376"/>
            <p14:sldId id="401"/>
            <p14:sldId id="874"/>
            <p14:sldId id="883"/>
            <p14:sldId id="884"/>
            <p14:sldId id="875"/>
            <p14:sldId id="876"/>
            <p14:sldId id="877"/>
            <p14:sldId id="886"/>
            <p14:sldId id="878"/>
            <p14:sldId id="881"/>
            <p14:sldId id="882"/>
            <p14:sldId id="887"/>
            <p14:sldId id="922"/>
            <p14:sldId id="379"/>
            <p14:sldId id="407"/>
            <p14:sldId id="392"/>
          </p14:sldIdLst>
        </p14:section>
        <p14:section name="Behavior planning" id="{B79855DE-C916-4466-9E32-4B67D8503E6F}">
          <p14:sldIdLst>
            <p14:sldId id="937"/>
            <p14:sldId id="415"/>
            <p14:sldId id="890"/>
            <p14:sldId id="416"/>
            <p14:sldId id="888"/>
            <p14:sldId id="891"/>
            <p14:sldId id="892"/>
            <p14:sldId id="893"/>
            <p14:sldId id="894"/>
          </p14:sldIdLst>
        </p14:section>
        <p14:section name="Local Planning" id="{83537DEB-4C86-4BC7-AF7C-D8BBB4C0F289}">
          <p14:sldIdLst>
            <p14:sldId id="936"/>
            <p14:sldId id="412"/>
            <p14:sldId id="871"/>
            <p14:sldId id="911"/>
            <p14:sldId id="395"/>
            <p14:sldId id="396"/>
            <p14:sldId id="397"/>
            <p14:sldId id="909"/>
            <p14:sldId id="900"/>
            <p14:sldId id="901"/>
            <p14:sldId id="403"/>
            <p14:sldId id="902"/>
            <p14:sldId id="903"/>
            <p14:sldId id="904"/>
            <p14:sldId id="373"/>
            <p14:sldId id="923"/>
            <p14:sldId id="924"/>
            <p14:sldId id="925"/>
            <p14:sldId id="926"/>
            <p14:sldId id="927"/>
            <p14:sldId id="928"/>
            <p14:sldId id="929"/>
            <p14:sldId id="930"/>
            <p14:sldId id="931"/>
            <p14:sldId id="932"/>
            <p14:sldId id="933"/>
            <p14:sldId id="934"/>
            <p14:sldId id="935"/>
          </p14:sldIdLst>
        </p14:section>
        <p14:section name="Intel RSS" id="{78E9A02A-48DF-4984-912A-F4269F1DB821}">
          <p14:sldIdLst>
            <p14:sldId id="938"/>
            <p14:sldId id="670"/>
            <p14:sldId id="662"/>
            <p14:sldId id="663"/>
            <p14:sldId id="664"/>
            <p14:sldId id="665"/>
            <p14:sldId id="676"/>
            <p14:sldId id="681"/>
            <p14:sldId id="682"/>
            <p14:sldId id="683"/>
            <p14:sldId id="677"/>
            <p14:sldId id="678"/>
            <p14:sldId id="666"/>
            <p14:sldId id="649"/>
            <p14:sldId id="640"/>
            <p14:sldId id="668"/>
            <p14:sldId id="650"/>
            <p14:sldId id="642"/>
            <p14:sldId id="684"/>
            <p14:sldId id="689"/>
            <p14:sldId id="690"/>
            <p14:sldId id="6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13" d="100"/>
          <a:sy n="113" d="100"/>
        </p:scale>
        <p:origin x="4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6710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Only 8% of path planning points can be executed. Vehicle movement is based on the Bicycle kinematic model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53273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Combined path and trajectory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985499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Representation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59308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Rule 5 states that if the AV can safely and legally avoid a crash without causing another one, it must do so.</a:t>
            </a:r>
          </a:p>
          <a:p>
            <a:r>
              <a:rPr lang="en-US" dirty="0"/>
              <a:t>if a front car suddenly swerves into the next lane exposing an object in the road the following car’s time of exposure to this object is insufficient to stop in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72796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0422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3.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140.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5.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1.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1.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437" y="4472746"/>
            <a:ext cx="3667125" cy="230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748230" y="6479777"/>
            <a:ext cx="2831421" cy="307777"/>
          </a:xfrm>
          <a:prstGeom prst="rect">
            <a:avLst/>
          </a:prstGeom>
        </p:spPr>
        <p:txBody>
          <a:bodyPr wrap="square">
            <a:spAutoFit/>
          </a:bodyPr>
          <a:lstStyle/>
          <a:p>
            <a:r>
              <a:rPr lang="en-US" sz="1400" dirty="0"/>
              <a:t>Must always expand all nodes.</a:t>
            </a:r>
            <a:endParaRPr lang="en-SE" sz="1400" dirty="0"/>
          </a:p>
        </p:txBody>
      </p:sp>
    </p:spTree>
    <p:extLst>
      <p:ext uri="{BB962C8B-B14F-4D97-AF65-F5344CB8AC3E}">
        <p14:creationId xmlns:p14="http://schemas.microsoft.com/office/powerpoint/2010/main" val="144160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Local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EC18DF86-FCC7-447E-BCE0-29A57098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06" y="4216245"/>
            <a:ext cx="3076387" cy="2476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22BB3F-2F1B-4A21-BD9E-9E9341BE11C1}"/>
              </a:ext>
            </a:extLst>
          </p:cNvPr>
          <p:cNvSpPr>
            <a:spLocks noGrp="1"/>
          </p:cNvSpPr>
          <p:nvPr>
            <p:ph type="title"/>
          </p:nvPr>
        </p:nvSpPr>
        <p:spPr/>
        <p:txBody>
          <a:bodyPr/>
          <a:lstStyle/>
          <a:p>
            <a:r>
              <a:rPr lang="en-US" dirty="0"/>
              <a:t>A* vs. Dijkstra (Another Animation)</a:t>
            </a:r>
            <a:endParaRPr lang="en-SE" dirty="0"/>
          </a:p>
        </p:txBody>
      </p:sp>
      <p:sp>
        <p:nvSpPr>
          <p:cNvPr id="3" name="Content Placeholder 2">
            <a:extLst>
              <a:ext uri="{FF2B5EF4-FFF2-40B4-BE49-F238E27FC236}">
                <a16:creationId xmlns:a16="http://schemas.microsoft.com/office/drawing/2014/main" id="{280E102E-7C14-4AEC-A296-1AFFD702DEC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D75D8ED6-B3E9-4D41-8812-BA847DD998E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0244" name="Picture 4">
            <a:extLst>
              <a:ext uri="{FF2B5EF4-FFF2-40B4-BE49-F238E27FC236}">
                <a16:creationId xmlns:a16="http://schemas.microsoft.com/office/drawing/2014/main" id="{DDF04664-1068-4BDF-8E21-F396B833C8B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C13D783F-11FF-4C19-8067-7F35833339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093084-BA1A-420C-8DD7-A692CB5686A7}"/>
              </a:ext>
            </a:extLst>
          </p:cNvPr>
          <p:cNvSpPr/>
          <p:nvPr/>
        </p:nvSpPr>
        <p:spPr>
          <a:xfrm>
            <a:off x="3136793" y="6627277"/>
            <a:ext cx="3352800" cy="246221"/>
          </a:xfrm>
          <a:prstGeom prst="rect">
            <a:avLst/>
          </a:prstGeom>
        </p:spPr>
        <p:txBody>
          <a:bodyPr wrap="square">
            <a:spAutoFit/>
          </a:bodyPr>
          <a:lstStyle/>
          <a:p>
            <a:r>
              <a:rPr lang="en-SE" sz="1000" dirty="0"/>
              <a:t>https://blog.csdn.net/robinvista/article/details/53913613</a:t>
            </a:r>
          </a:p>
        </p:txBody>
      </p:sp>
      <p:sp>
        <p:nvSpPr>
          <p:cNvPr id="9" name="TextBox 8">
            <a:extLst>
              <a:ext uri="{FF2B5EF4-FFF2-40B4-BE49-F238E27FC236}">
                <a16:creationId xmlns:a16="http://schemas.microsoft.com/office/drawing/2014/main" id="{F8B943C7-D68D-40C8-A131-C8D7FAD0E8B9}"/>
              </a:ext>
            </a:extLst>
          </p:cNvPr>
          <p:cNvSpPr txBox="1"/>
          <p:nvPr/>
        </p:nvSpPr>
        <p:spPr>
          <a:xfrm>
            <a:off x="6073695" y="4267200"/>
            <a:ext cx="1454309" cy="369332"/>
          </a:xfrm>
          <a:prstGeom prst="rect">
            <a:avLst/>
          </a:prstGeom>
          <a:noFill/>
        </p:spPr>
        <p:txBody>
          <a:bodyPr wrap="none" rtlCol="0">
            <a:spAutoFit/>
          </a:bodyPr>
          <a:lstStyle/>
          <a:p>
            <a:r>
              <a:rPr lang="en-US" altLang="zh-CN" dirty="0"/>
              <a:t>A* Algorithm</a:t>
            </a:r>
            <a:endParaRPr lang="en-SE" dirty="0"/>
          </a:p>
        </p:txBody>
      </p:sp>
      <p:sp>
        <p:nvSpPr>
          <p:cNvPr id="10" name="TextBox 9">
            <a:extLst>
              <a:ext uri="{FF2B5EF4-FFF2-40B4-BE49-F238E27FC236}">
                <a16:creationId xmlns:a16="http://schemas.microsoft.com/office/drawing/2014/main" id="{2C3F73CE-6C21-487A-88CC-25F1542B1E8B}"/>
              </a:ext>
            </a:extLst>
          </p:cNvPr>
          <p:cNvSpPr txBox="1"/>
          <p:nvPr/>
        </p:nvSpPr>
        <p:spPr>
          <a:xfrm>
            <a:off x="1268281" y="4280755"/>
            <a:ext cx="2142638" cy="369332"/>
          </a:xfrm>
          <a:prstGeom prst="rect">
            <a:avLst/>
          </a:prstGeom>
          <a:noFill/>
        </p:spPr>
        <p:txBody>
          <a:bodyPr wrap="none" rtlCol="0">
            <a:spAutoFit/>
          </a:bodyPr>
          <a:lstStyle/>
          <a:p>
            <a:r>
              <a:rPr lang="en-US" altLang="zh-CN" dirty="0"/>
              <a:t>Dijkstra’s Algorithm</a:t>
            </a:r>
            <a:endParaRPr lang="en-SE" dirty="0"/>
          </a:p>
        </p:txBody>
      </p:sp>
      <p:sp>
        <p:nvSpPr>
          <p:cNvPr id="6" name="TextBox 5">
            <a:extLst>
              <a:ext uri="{FF2B5EF4-FFF2-40B4-BE49-F238E27FC236}">
                <a16:creationId xmlns:a16="http://schemas.microsoft.com/office/drawing/2014/main" id="{17C23148-3777-42D4-AB76-D9D5A3B0D2B8}"/>
              </a:ext>
            </a:extLst>
          </p:cNvPr>
          <p:cNvSpPr txBox="1"/>
          <p:nvPr/>
        </p:nvSpPr>
        <p:spPr>
          <a:xfrm>
            <a:off x="5841893" y="5715000"/>
            <a:ext cx="3101898" cy="646331"/>
          </a:xfrm>
          <a:prstGeom prst="rect">
            <a:avLst/>
          </a:prstGeom>
          <a:noFill/>
        </p:spPr>
        <p:txBody>
          <a:bodyPr wrap="square" rtlCol="0">
            <a:spAutoFit/>
          </a:bodyPr>
          <a:lstStyle/>
          <a:p>
            <a:r>
              <a:rPr lang="en-US" dirty="0"/>
              <a:t>Visualization of path length to starting location</a:t>
            </a:r>
            <a:endParaRPr lang="en-SE" dirty="0"/>
          </a:p>
        </p:txBody>
      </p:sp>
    </p:spTree>
    <p:extLst>
      <p:ext uri="{BB962C8B-B14F-4D97-AF65-F5344CB8AC3E}">
        <p14:creationId xmlns:p14="http://schemas.microsoft.com/office/powerpoint/2010/main" val="1582691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solidFill>
                  <a:srgbClr val="FF0000"/>
                </a:solidFill>
              </a:rPr>
              <a:t>Behavior planning </a:t>
            </a:r>
          </a:p>
          <a:p>
            <a:r>
              <a:rPr lang="en-US" dirty="0"/>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214746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457200" y="1295400"/>
            <a:ext cx="4724400" cy="5287962"/>
          </a:xfrm>
        </p:spPr>
        <p:txBody>
          <a:bodyPr>
            <a:normAutofit fontScale="92500" lnSpcReduction="10000"/>
          </a:bodyPr>
          <a:lstStyle/>
          <a:p>
            <a:r>
              <a:rPr lang="en-US" dirty="0"/>
              <a:t>Finite State Machine-based</a:t>
            </a:r>
          </a:p>
          <a:p>
            <a:pPr lvl="1"/>
            <a:r>
              <a:rPr lang="en-US" dirty="0"/>
              <a:t>Transitions triggered by inputs, e.g., traffic light changing color.</a:t>
            </a:r>
          </a:p>
          <a:p>
            <a:pPr lvl="1"/>
            <a:r>
              <a:rPr lang="en-US" dirty="0"/>
              <a:t>Explicitly designed by experts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C946B10E-EAAD-4DEB-9839-44239889279E}"/>
              </a:ext>
            </a:extLst>
          </p:cNvPr>
          <p:cNvPicPr>
            <a:picLocks noChangeAspect="1"/>
          </p:cNvPicPr>
          <p:nvPr/>
        </p:nvPicPr>
        <p:blipFill>
          <a:blip r:embed="rId2"/>
          <a:stretch>
            <a:fillRect/>
          </a:stretch>
        </p:blipFill>
        <p:spPr>
          <a:xfrm>
            <a:off x="6400800" y="3742055"/>
            <a:ext cx="2361381" cy="2983695"/>
          </a:xfrm>
          <a:prstGeom prst="rect">
            <a:avLst/>
          </a:prstGeom>
        </p:spPr>
      </p:pic>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Tree>
    <p:extLst>
      <p:ext uri="{BB962C8B-B14F-4D97-AF65-F5344CB8AC3E}">
        <p14:creationId xmlns:p14="http://schemas.microsoft.com/office/powerpoint/2010/main" val="1629780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Route planning</a:t>
            </a:r>
          </a:p>
          <a:p>
            <a:r>
              <a:rPr lang="en-US" dirty="0"/>
              <a:t>Behavior planning </a:t>
            </a:r>
          </a:p>
          <a:p>
            <a:r>
              <a:rPr lang="en-US" dirty="0"/>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dirty="0"/>
              <a:t>Handling Multiple Scenarios</a:t>
            </a:r>
            <a:endParaRPr lang="en-SE"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457200" y="1295400"/>
            <a:ext cx="8229600" cy="1676400"/>
          </a:xfrm>
        </p:spPr>
        <p:txBody>
          <a:bodyPr>
            <a:normAutofit/>
          </a:bodyPr>
          <a:lstStyle/>
          <a:p>
            <a:r>
              <a:rPr lang="en-US" dirty="0"/>
              <a:t>Each driving scenario is modeled as a super-state, which contains a low-level state machine for the scenario.</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202B6813-F6BA-4E25-AE01-6E6452345CC4}"/>
              </a:ext>
            </a:extLst>
          </p:cNvPr>
          <p:cNvPicPr>
            <a:picLocks noChangeAspect="1"/>
          </p:cNvPicPr>
          <p:nvPr/>
        </p:nvPicPr>
        <p:blipFill>
          <a:blip r:embed="rId2"/>
          <a:stretch>
            <a:fillRect/>
          </a:stretch>
        </p:blipFill>
        <p:spPr>
          <a:xfrm>
            <a:off x="1524000" y="2971800"/>
            <a:ext cx="6629400" cy="3672570"/>
          </a:xfrm>
          <a:prstGeom prst="rect">
            <a:avLst/>
          </a:prstGeom>
        </p:spPr>
      </p:pic>
    </p:spTree>
    <p:extLst>
      <p:ext uri="{BB962C8B-B14F-4D97-AF65-F5344CB8AC3E}">
        <p14:creationId xmlns:p14="http://schemas.microsoft.com/office/powerpoint/2010/main" val="144204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t>Behavior planning </a:t>
            </a:r>
          </a:p>
          <a:p>
            <a:r>
              <a:rPr lang="en-US" dirty="0">
                <a:solidFill>
                  <a:srgbClr val="FF0000"/>
                </a:solidFill>
              </a:rPr>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1484146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143000"/>
            <a:ext cx="8229600" cy="1752600"/>
          </a:xfrm>
        </p:spPr>
        <p:txBody>
          <a:bodyPr>
            <a:normAutofit fontScale="92500" lnSpcReduction="10000"/>
          </a:bodyPr>
          <a:lstStyle/>
          <a:p>
            <a:r>
              <a:rPr lang="en-US" dirty="0"/>
              <a:t>Generate a feasible (smooth and collision-free) trajectory </a:t>
            </a:r>
          </a:p>
          <a:p>
            <a:pPr lvl="1"/>
            <a:r>
              <a:rPr lang="en-US" dirty="0"/>
              <a:t>Decomposed into path planning and speed profile generation </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Local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68427" y="1143000"/>
            <a:ext cx="8382000" cy="5715000"/>
          </a:xfrm>
        </p:spPr>
        <p:txBody>
          <a:bodyPr>
            <a:normAutofit fontScale="85000" lnSpcReduction="20000"/>
          </a:bodyPr>
          <a:lstStyle/>
          <a:p>
            <a:r>
              <a:rPr lang="en-US" dirty="0"/>
              <a:t>Also called trajectory planning, includes path planning and speed profile generation:</a:t>
            </a:r>
          </a:p>
          <a:p>
            <a:pPr lvl="1"/>
            <a:r>
              <a:rPr lang="en-US" dirty="0"/>
              <a:t>Path planning: </a:t>
            </a:r>
          </a:p>
          <a:p>
            <a:pPr lvl="2"/>
            <a:r>
              <a:rPr lang="en-US" dirty="0"/>
              <a:t>Graph search algorithms</a:t>
            </a:r>
          </a:p>
          <a:p>
            <a:pPr lvl="3"/>
            <a:r>
              <a:rPr lang="en-US" dirty="0"/>
              <a:t>Dijkstra’s, A*, Hybrid A*</a:t>
            </a:r>
          </a:p>
          <a:p>
            <a:pPr lvl="2"/>
            <a:r>
              <a:rPr lang="en-US" dirty="0"/>
              <a:t>Sampling-based algorithms</a:t>
            </a:r>
          </a:p>
          <a:p>
            <a:pPr lvl="3"/>
            <a:r>
              <a:rPr lang="en-US" dirty="0"/>
              <a:t>Rapidly-exploring Random Tree (RRT)</a:t>
            </a:r>
          </a:p>
          <a:p>
            <a:pPr lvl="3"/>
            <a:r>
              <a:rPr lang="en-US" dirty="0"/>
              <a:t>Probabilistic Roadmap (PRM)</a:t>
            </a:r>
          </a:p>
          <a:p>
            <a:pPr lvl="2"/>
            <a:r>
              <a:rPr lang="en-US" dirty="0"/>
              <a:t>Path planning for parking</a:t>
            </a:r>
          </a:p>
          <a:p>
            <a:pPr lvl="3"/>
            <a:r>
              <a:rPr lang="en-US" altLang="zh-CN" dirty="0" err="1"/>
              <a:t>Dubins</a:t>
            </a:r>
            <a:r>
              <a:rPr lang="en-US" altLang="zh-CN" dirty="0"/>
              <a:t> and </a:t>
            </a:r>
            <a:r>
              <a:rPr lang="en-US" dirty="0"/>
              <a:t>Reeds-</a:t>
            </a:r>
            <a:r>
              <a:rPr lang="en-US" dirty="0" err="1"/>
              <a:t>Shepp</a:t>
            </a:r>
            <a:r>
              <a:rPr lang="en-US" dirty="0"/>
              <a:t> curves</a:t>
            </a:r>
          </a:p>
          <a:p>
            <a:pPr lvl="2"/>
            <a:r>
              <a:rPr lang="en-US" dirty="0"/>
              <a:t>Generating smooth paths</a:t>
            </a:r>
          </a:p>
          <a:p>
            <a:pPr lvl="2"/>
            <a:r>
              <a:rPr lang="en-US" dirty="0"/>
              <a:t>Conformal Lattice Planning</a:t>
            </a:r>
            <a:endParaRPr lang="en-SE" dirty="0"/>
          </a:p>
          <a:p>
            <a:pPr lvl="1"/>
            <a:r>
              <a:rPr lang="en-US" dirty="0"/>
              <a:t>Speed profile generation</a:t>
            </a:r>
          </a:p>
          <a:p>
            <a:pPr lvl="1"/>
            <a:r>
              <a:rPr lang="en-US" dirty="0"/>
              <a:t>Combined approaches</a:t>
            </a:r>
          </a:p>
          <a:p>
            <a:pPr lvl="2"/>
            <a:r>
              <a:rPr lang="en-US" dirty="0"/>
              <a:t>Artificial Potential Field (APF)</a:t>
            </a:r>
            <a:endParaRPr lang="en-SE" dirty="0"/>
          </a:p>
          <a:p>
            <a:pPr lvl="2"/>
            <a:r>
              <a:rPr lang="en-US" dirty="0"/>
              <a:t>Dynamic Window Algorithm (DWA)</a:t>
            </a:r>
          </a:p>
          <a:p>
            <a:pPr lvl="2"/>
            <a:r>
              <a:rPr lang="en-US" dirty="0"/>
              <a:t>Optimal control, MPC (not discussed)</a:t>
            </a:r>
          </a:p>
          <a:p>
            <a:endParaRPr lang="en-SE"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721" y="4000501"/>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6005721" y="2115197"/>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3D2A-D344-4788-AF59-456FE8188B36}"/>
              </a:ext>
            </a:extLst>
          </p:cNvPr>
          <p:cNvSpPr>
            <a:spLocks noGrp="1"/>
          </p:cNvSpPr>
          <p:nvPr>
            <p:ph type="title"/>
          </p:nvPr>
        </p:nvSpPr>
        <p:spPr/>
        <p:txBody>
          <a:bodyPr/>
          <a:lstStyle/>
          <a:p>
            <a:r>
              <a:rPr lang="en-US" altLang="zh-CN" sz="3600" dirty="0"/>
              <a:t>Limitations of </a:t>
            </a:r>
            <a:r>
              <a:rPr lang="en-US" sz="3600" dirty="0"/>
              <a:t>A* and Dijkstra’s Algo for Local Planning</a:t>
            </a:r>
            <a:endParaRPr lang="en-SE" sz="3600" dirty="0"/>
          </a:p>
        </p:txBody>
      </p:sp>
      <p:sp>
        <p:nvSpPr>
          <p:cNvPr id="3" name="Content Placeholder 2">
            <a:extLst>
              <a:ext uri="{FF2B5EF4-FFF2-40B4-BE49-F238E27FC236}">
                <a16:creationId xmlns:a16="http://schemas.microsoft.com/office/drawing/2014/main" id="{95BAF04E-D901-46AB-A5F6-BDF1B4464648}"/>
              </a:ext>
            </a:extLst>
          </p:cNvPr>
          <p:cNvSpPr>
            <a:spLocks noGrp="1"/>
          </p:cNvSpPr>
          <p:nvPr>
            <p:ph idx="1"/>
          </p:nvPr>
        </p:nvSpPr>
        <p:spPr>
          <a:xfrm>
            <a:off x="304800" y="1371600"/>
            <a:ext cx="8229600" cy="5105400"/>
          </a:xfrm>
        </p:spPr>
        <p:txBody>
          <a:bodyPr/>
          <a:lstStyle/>
          <a:p>
            <a:r>
              <a:rPr lang="en-US" dirty="0"/>
              <a:t>Both are discrete methods</a:t>
            </a:r>
          </a:p>
          <a:p>
            <a:r>
              <a:rPr lang="en-US" dirty="0"/>
              <a:t>They do not consider kinematic and dynamic constraints, e.g.,</a:t>
            </a:r>
          </a:p>
          <a:p>
            <a:pPr lvl="1"/>
            <a:r>
              <a:rPr lang="en-US" dirty="0"/>
              <a:t>Cannot move sideways directly (except some specialized vehicles).</a:t>
            </a:r>
          </a:p>
          <a:p>
            <a:pPr lvl="1"/>
            <a:r>
              <a:rPr lang="en-US" dirty="0"/>
              <a:t>Turning angle is limited within a range.</a:t>
            </a:r>
          </a:p>
          <a:p>
            <a:r>
              <a:rPr lang="en-US" dirty="0"/>
              <a:t>If the vehicle’s heading is north, and the path planner says “go right”, then the vehicle needs to make a long turning motion to go to the right grid.</a:t>
            </a:r>
          </a:p>
        </p:txBody>
      </p:sp>
      <p:sp>
        <p:nvSpPr>
          <p:cNvPr id="4" name="Slide Number Placeholder 3">
            <a:extLst>
              <a:ext uri="{FF2B5EF4-FFF2-40B4-BE49-F238E27FC236}">
                <a16:creationId xmlns:a16="http://schemas.microsoft.com/office/drawing/2014/main" id="{BA8EF206-1EC7-4076-AA31-A3B16A18594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45311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4647-45C4-4C01-8B9A-7390E785E1AF}"/>
              </a:ext>
            </a:extLst>
          </p:cNvPr>
          <p:cNvSpPr>
            <a:spLocks noGrp="1"/>
          </p:cNvSpPr>
          <p:nvPr>
            <p:ph type="title"/>
          </p:nvPr>
        </p:nvSpPr>
        <p:spPr/>
        <p:txBody>
          <a:bodyPr/>
          <a:lstStyle/>
          <a:p>
            <a:r>
              <a:rPr lang="en-US" dirty="0">
                <a:solidFill>
                  <a:srgbClr val="FF0000"/>
                </a:solidFill>
              </a:rPr>
              <a:t>Hybrid A*</a:t>
            </a:r>
            <a:endParaRPr lang="en-SE" dirty="0">
              <a:solidFill>
                <a:srgbClr val="FF0000"/>
              </a:solidFill>
            </a:endParaRPr>
          </a:p>
        </p:txBody>
      </p:sp>
      <p:sp>
        <p:nvSpPr>
          <p:cNvPr id="3" name="Content Placeholder 2">
            <a:extLst>
              <a:ext uri="{FF2B5EF4-FFF2-40B4-BE49-F238E27FC236}">
                <a16:creationId xmlns:a16="http://schemas.microsoft.com/office/drawing/2014/main" id="{CF93C6B0-44D9-40F8-B218-748C608241BA}"/>
              </a:ext>
            </a:extLst>
          </p:cNvPr>
          <p:cNvSpPr>
            <a:spLocks noGrp="1"/>
          </p:cNvSpPr>
          <p:nvPr>
            <p:ph idx="1"/>
          </p:nvPr>
        </p:nvSpPr>
        <p:spPr>
          <a:xfrm>
            <a:off x="59265" y="1143000"/>
            <a:ext cx="3716379" cy="5631510"/>
          </a:xfrm>
        </p:spPr>
        <p:txBody>
          <a:bodyPr>
            <a:normAutofit fontScale="62500" lnSpcReduction="20000"/>
          </a:bodyPr>
          <a:lstStyle/>
          <a:p>
            <a:r>
              <a:rPr lang="en-US" dirty="0"/>
              <a:t>Use predefined Motion Primitives to get reachable states and construct the search tree. The resulting path is smooth and kinematically feasible.</a:t>
            </a:r>
          </a:p>
          <a:p>
            <a:r>
              <a:rPr lang="en-US" dirty="0"/>
              <a:t>Motion Primitive: realizable translation and rotation in a time step under max acceleration and speed constraints, and:</a:t>
            </a:r>
          </a:p>
          <a:p>
            <a:pPr lvl="1"/>
            <a:r>
              <a:rPr lang="en-US" dirty="0"/>
              <a:t>Distance traveled is large enough to leave the current grid</a:t>
            </a:r>
          </a:p>
          <a:p>
            <a:pPr lvl="1"/>
            <a:r>
              <a:rPr lang="en-US" dirty="0"/>
              <a:t>Curvature is constrained by max turning angle</a:t>
            </a:r>
          </a:p>
          <a:p>
            <a:pPr lvl="1"/>
            <a:r>
              <a:rPr lang="en-US" dirty="0"/>
              <a:t>Orientation change is integer multiple of discrete turning angle step size</a:t>
            </a:r>
          </a:p>
          <a:p>
            <a:r>
              <a:rPr lang="en-US" dirty="0"/>
              <a:t>Used by Stanford in 2005 DARPA Grand Challenge.</a:t>
            </a:r>
          </a:p>
        </p:txBody>
      </p:sp>
      <p:sp>
        <p:nvSpPr>
          <p:cNvPr id="4" name="Slide Number Placeholder 3">
            <a:extLst>
              <a:ext uri="{FF2B5EF4-FFF2-40B4-BE49-F238E27FC236}">
                <a16:creationId xmlns:a16="http://schemas.microsoft.com/office/drawing/2014/main" id="{A3B28CCE-75C7-4CE4-98E9-E644CEB047B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A49E93D-5A8D-4047-AC87-374BEEB03A58}"/>
              </a:ext>
            </a:extLst>
          </p:cNvPr>
          <p:cNvPicPr>
            <a:picLocks noChangeAspect="1"/>
          </p:cNvPicPr>
          <p:nvPr/>
        </p:nvPicPr>
        <p:blipFill>
          <a:blip r:embed="rId3"/>
          <a:stretch>
            <a:fillRect/>
          </a:stretch>
        </p:blipFill>
        <p:spPr>
          <a:xfrm>
            <a:off x="3775645" y="1532378"/>
            <a:ext cx="5292156" cy="2304140"/>
          </a:xfrm>
          <a:prstGeom prst="rect">
            <a:avLst/>
          </a:prstGeom>
        </p:spPr>
      </p:pic>
      <p:pic>
        <p:nvPicPr>
          <p:cNvPr id="8" name="Picture 7">
            <a:extLst>
              <a:ext uri="{FF2B5EF4-FFF2-40B4-BE49-F238E27FC236}">
                <a16:creationId xmlns:a16="http://schemas.microsoft.com/office/drawing/2014/main" id="{E36BE245-B8D6-4051-ABC4-379160808571}"/>
              </a:ext>
            </a:extLst>
          </p:cNvPr>
          <p:cNvPicPr>
            <a:picLocks noChangeAspect="1"/>
          </p:cNvPicPr>
          <p:nvPr/>
        </p:nvPicPr>
        <p:blipFill>
          <a:blip r:embed="rId4"/>
          <a:stretch>
            <a:fillRect/>
          </a:stretch>
        </p:blipFill>
        <p:spPr>
          <a:xfrm>
            <a:off x="3775645" y="3921326"/>
            <a:ext cx="5292156" cy="2289875"/>
          </a:xfrm>
          <a:prstGeom prst="rect">
            <a:avLst/>
          </a:prstGeom>
        </p:spPr>
      </p:pic>
    </p:spTree>
    <p:extLst>
      <p:ext uri="{BB962C8B-B14F-4D97-AF65-F5344CB8AC3E}">
        <p14:creationId xmlns:p14="http://schemas.microsoft.com/office/powerpoint/2010/main" val="229803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39F6-8420-4844-9ACA-66E582EC6C34}"/>
              </a:ext>
            </a:extLst>
          </p:cNvPr>
          <p:cNvSpPr>
            <a:spLocks noGrp="1"/>
          </p:cNvSpPr>
          <p:nvPr>
            <p:ph type="title"/>
          </p:nvPr>
        </p:nvSpPr>
        <p:spPr/>
        <p:txBody>
          <a:bodyPr/>
          <a:lstStyle/>
          <a:p>
            <a:r>
              <a:rPr lang="en-US" dirty="0"/>
              <a:t>A* vs. Hybrid A*</a:t>
            </a:r>
            <a:endParaRPr lang="en-SE"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37084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370840">
                    <a:tc>
                      <a:txBody>
                        <a:bodyPr/>
                        <a:lstStyle/>
                        <a:p>
                          <a:r>
                            <a:rPr lang="en-US" sz="2400" dirty="0"/>
                            <a:t>State Representation</a:t>
                          </a:r>
                          <a:endParaRPr lang="en-SE" sz="2400" dirty="0"/>
                        </a:p>
                      </a:txBody>
                      <a:tcPr/>
                    </a:tc>
                    <a:tc>
                      <a:txBody>
                        <a:bodyPr/>
                        <a:lstStyle/>
                        <a:p>
                          <a:r>
                            <a:rPr lang="en-US" sz="2400" dirty="0"/>
                            <a:t>Discrete location at grid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endParaRPr lang="en-SE"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Continuous pose incl. heading angle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oMath>
                          </a14:m>
                          <a:endParaRPr lang="en-SE" sz="2400" dirty="0"/>
                        </a:p>
                      </a:txBody>
                      <a:tcPr/>
                    </a:tc>
                    <a:extLst>
                      <a:ext uri="{0D108BD9-81ED-4DB2-BD59-A6C34878D82A}">
                        <a16:rowId xmlns:a16="http://schemas.microsoft.com/office/drawing/2014/main" val="3977515740"/>
                      </a:ext>
                    </a:extLst>
                  </a:tr>
                  <a:tr h="3708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37084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37084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Choice>
        <mc:Fallback xmlns="">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45720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1188720">
                    <a:tc>
                      <a:txBody>
                        <a:bodyPr/>
                        <a:lstStyle/>
                        <a:p>
                          <a:r>
                            <a:rPr lang="en-US" sz="2400" dirty="0"/>
                            <a:t>State Representation</a:t>
                          </a:r>
                          <a:endParaRPr lang="en-SE" sz="2400" dirty="0"/>
                        </a:p>
                      </a:txBody>
                      <a:tcPr/>
                    </a:tc>
                    <a:tc>
                      <a:txBody>
                        <a:bodyPr/>
                        <a:lstStyle/>
                        <a:p>
                          <a:endParaRPr lang="en-SE"/>
                        </a:p>
                      </a:txBody>
                      <a:tcPr>
                        <a:blipFill>
                          <a:blip r:embed="rId2"/>
                          <a:stretch>
                            <a:fillRect l="-84416" t="-41538" r="-109307" b="-250769"/>
                          </a:stretch>
                        </a:blipFill>
                      </a:tcPr>
                    </a:tc>
                    <a:tc>
                      <a:txBody>
                        <a:bodyPr/>
                        <a:lstStyle/>
                        <a:p>
                          <a:endParaRPr lang="en-SE"/>
                        </a:p>
                      </a:txBody>
                      <a:tcPr>
                        <a:blipFill>
                          <a:blip r:embed="rId2"/>
                          <a:stretch>
                            <a:fillRect l="-170400" t="-41538" r="-1000" b="-250769"/>
                          </a:stretch>
                        </a:blipFill>
                      </a:tcPr>
                    </a:tc>
                    <a:extLst>
                      <a:ext uri="{0D108BD9-81ED-4DB2-BD59-A6C34878D82A}">
                        <a16:rowId xmlns:a16="http://schemas.microsoft.com/office/drawing/2014/main" val="3977515740"/>
                      </a:ext>
                    </a:extLst>
                  </a:tr>
                  <a:tr h="19202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45720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45720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Fallback>
      </mc:AlternateContent>
      <p:sp>
        <p:nvSpPr>
          <p:cNvPr id="4" name="Slide Number Placeholder 3">
            <a:extLst>
              <a:ext uri="{FF2B5EF4-FFF2-40B4-BE49-F238E27FC236}">
                <a16:creationId xmlns:a16="http://schemas.microsoft.com/office/drawing/2014/main" id="{945CE83D-D8E3-4230-8447-47252EC3CF3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2796976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238-6854-4DB5-9CD2-855FB97E4060}"/>
              </a:ext>
            </a:extLst>
          </p:cNvPr>
          <p:cNvSpPr>
            <a:spLocks noGrp="1"/>
          </p:cNvSpPr>
          <p:nvPr>
            <p:ph type="title"/>
          </p:nvPr>
        </p:nvSpPr>
        <p:spPr/>
        <p:txBody>
          <a:bodyPr/>
          <a:lstStyle/>
          <a:p>
            <a:r>
              <a:rPr lang="en-US" dirty="0"/>
              <a:t>Quiz: Dijkstra’s, A*, Hybrid A*</a:t>
            </a:r>
            <a:endParaRPr lang="en-SE" dirty="0"/>
          </a:p>
        </p:txBody>
      </p:sp>
      <p:sp>
        <p:nvSpPr>
          <p:cNvPr id="3" name="Content Placeholder 2">
            <a:extLst>
              <a:ext uri="{FF2B5EF4-FFF2-40B4-BE49-F238E27FC236}">
                <a16:creationId xmlns:a16="http://schemas.microsoft.com/office/drawing/2014/main" id="{2E4C4E2A-7338-4A1A-8C64-7E12C8E57E4C}"/>
              </a:ext>
            </a:extLst>
          </p:cNvPr>
          <p:cNvSpPr>
            <a:spLocks noGrp="1"/>
          </p:cNvSpPr>
          <p:nvPr>
            <p:ph idx="1"/>
          </p:nvPr>
        </p:nvSpPr>
        <p:spPr/>
        <p:txBody>
          <a:bodyPr>
            <a:normAutofit fontScale="85000" lnSpcReduction="20000"/>
          </a:bodyPr>
          <a:lstStyle/>
          <a:p>
            <a:r>
              <a:rPr lang="en-US" dirty="0"/>
              <a:t>Which of the following statements are true for Dijkstra’s algo, A*, Hybrid A*, respectively?</a:t>
            </a:r>
          </a:p>
          <a:p>
            <a:pPr lvl="1"/>
            <a:r>
              <a:rPr lang="en-US" dirty="0"/>
              <a:t>A. It is a continuous method.</a:t>
            </a:r>
          </a:p>
          <a:p>
            <a:pPr lvl="1"/>
            <a:r>
              <a:rPr lang="en-US" dirty="0"/>
              <a:t>B. It uses a heuristic function to guide node expansion.</a:t>
            </a:r>
          </a:p>
          <a:p>
            <a:pPr lvl="1"/>
            <a:r>
              <a:rPr lang="en-US" dirty="0"/>
              <a:t>C. It always finds a path if one exists.</a:t>
            </a:r>
          </a:p>
          <a:p>
            <a:pPr lvl="1"/>
            <a:r>
              <a:rPr lang="en-US" dirty="0"/>
              <a:t>D. The path it finds are guaranteed to be drivable.</a:t>
            </a:r>
          </a:p>
          <a:p>
            <a:pPr lvl="1"/>
            <a:r>
              <a:rPr lang="en-US" dirty="0"/>
              <a:t>E. The path it finds are guaranteed to be optimal (shortest).</a:t>
            </a:r>
          </a:p>
          <a:p>
            <a:r>
              <a:rPr lang="en-US" dirty="0"/>
              <a:t>ANS:</a:t>
            </a:r>
          </a:p>
          <a:p>
            <a:pPr lvl="1"/>
            <a:r>
              <a:rPr lang="en-US" dirty="0"/>
              <a:t>Dijkstra’s algo: C, E</a:t>
            </a:r>
          </a:p>
          <a:p>
            <a:pPr lvl="1"/>
            <a:r>
              <a:rPr lang="en-US" dirty="0"/>
              <a:t>A*: B, C, E</a:t>
            </a:r>
          </a:p>
          <a:p>
            <a:pPr lvl="1"/>
            <a:r>
              <a:rPr lang="en-US" dirty="0"/>
              <a:t>Hybrid A*: A, B, D</a:t>
            </a:r>
            <a:endParaRPr lang="en-SE" dirty="0"/>
          </a:p>
          <a:p>
            <a:pPr lvl="1"/>
            <a:endParaRPr lang="en-SE" dirty="0"/>
          </a:p>
        </p:txBody>
      </p:sp>
      <p:sp>
        <p:nvSpPr>
          <p:cNvPr id="4" name="Slide Number Placeholder 3">
            <a:extLst>
              <a:ext uri="{FF2B5EF4-FFF2-40B4-BE49-F238E27FC236}">
                <a16:creationId xmlns:a16="http://schemas.microsoft.com/office/drawing/2014/main" id="{B56542D2-56C8-46C2-9BA1-AB913C3DF6D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318178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solidFill>
                  <a:srgbClr val="FF0000"/>
                </a:solidFill>
              </a:rPr>
              <a:t>Rapidly-exploring Random Tree (RRT)</a:t>
            </a:r>
            <a:endParaRPr lang="en-SE" sz="36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2"/>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3"/>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solidFill>
                  <a:srgbClr val="FF0000"/>
                </a:solidFill>
              </a:rPr>
              <a:t>Probabilistic Roadmap (PRM) </a:t>
            </a:r>
            <a:endParaRPr lang="en-SE" dirty="0">
              <a:solidFill>
                <a:srgbClr val="FF0000"/>
              </a:solidFill>
            </a:endParaRPr>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6477000" cy="868362"/>
          </a:xfrm>
        </p:spPr>
        <p:txBody>
          <a:bodyPr/>
          <a:lstStyle/>
          <a:p>
            <a:r>
              <a:rPr lang="en-US" sz="3200" dirty="0"/>
              <a:t>RRT &amp; PRM Make No Guarantees</a:t>
            </a:r>
            <a:endParaRPr lang="en-SE" sz="3200"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14075CC6-4FA5-4658-80B4-656BDF3206BC}"/>
              </a:ext>
            </a:extLst>
          </p:cNvPr>
          <p:cNvPicPr>
            <a:picLocks noChangeAspect="1"/>
          </p:cNvPicPr>
          <p:nvPr/>
        </p:nvPicPr>
        <p:blipFill>
          <a:blip r:embed="rId2"/>
          <a:stretch>
            <a:fillRect/>
          </a:stretch>
        </p:blipFill>
        <p:spPr>
          <a:xfrm>
            <a:off x="6917267" y="38100"/>
            <a:ext cx="2170456" cy="2209800"/>
          </a:xfrm>
          <a:prstGeom prst="rect">
            <a:avLst/>
          </a:prstGeom>
        </p:spPr>
      </p:pic>
    </p:spTree>
    <p:extLst>
      <p:ext uri="{BB962C8B-B14F-4D97-AF65-F5344CB8AC3E}">
        <p14:creationId xmlns:p14="http://schemas.microsoft.com/office/powerpoint/2010/main" val="769069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p:txBody>
          <a:bodyPr/>
          <a:lstStyle/>
          <a:p>
            <a:r>
              <a:rPr lang="en-US" dirty="0">
                <a:solidFill>
                  <a:srgbClr val="FF0000"/>
                </a:solidFill>
              </a:rPr>
              <a:t>Generating Smooth Paths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1112838"/>
                <a:ext cx="8229600" cy="3001962"/>
              </a:xfrm>
            </p:spPr>
            <p:txBody>
              <a:bodyPr>
                <a:normAutofit fontScale="62500" lnSpcReduction="20000"/>
              </a:bodyPr>
              <a:lstStyle/>
              <a:p>
                <a:r>
                  <a:rPr lang="en-US" dirty="0"/>
                  <a:t>A path can be represented as a sequence of points (as in A*, Dijkstra’s algo, RRT/PRM),</a:t>
                </a:r>
              </a:p>
              <a:p>
                <a:r>
                  <a:rPr lang="en-US" dirty="0"/>
                  <a:t>Or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1112838"/>
                <a:ext cx="8229600" cy="3001962"/>
              </a:xfrm>
              <a:blipFill>
                <a:blip r:embed="rId3"/>
                <a:stretch>
                  <a:fillRect l="-667" t="-3049"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457200" y="1295399"/>
                <a:ext cx="8229600" cy="5234635"/>
              </a:xfrm>
            </p:spPr>
            <p:txBody>
              <a:bodyPr>
                <a:normAutofit fontScale="850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r>
                      <a:rPr lang="en-US" b="0" i="1" smtClean="0">
                        <a:latin typeface="Cambria Math" panose="02040503050406030204" pitchFamily="18" charset="0"/>
                      </a:rPr>
                      <m:t>.</m:t>
                    </m:r>
                  </m:oMath>
                </a14:m>
                <a:endParaRPr lang="en-US" dirty="0"/>
              </a:p>
              <a:p>
                <a:r>
                  <a:rPr lang="en-US" dirty="0"/>
                  <a:t>Pro: path has closed-form equation </a:t>
                </a:r>
              </a:p>
              <a:p>
                <a:r>
                  <a:rPr lang="en-US" dirty="0"/>
                  <a:t>Con: curvature function and its derivatives may be discontinuous</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2"/>
                <a:stretch>
                  <a:fillRect l="-1259" t="-2561"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98570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p:txBody>
              <a:bodyPr>
                <a:normAutofit fontScale="62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a:t>
                </a:r>
              </a:p>
              <a:p>
                <a:r>
                  <a:rPr lang="en-US" dirty="0"/>
                  <a:t>Con: path has no closed-form equation; needs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blipFill>
                <a:blip r:embed="rId2"/>
                <a:stretch>
                  <a:fillRect l="-667" t="-1792" r="-444" b="-97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147176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FF43-6617-401E-B845-0F3CD764235A}"/>
              </a:ext>
            </a:extLst>
          </p:cNvPr>
          <p:cNvSpPr>
            <a:spLocks noGrp="1"/>
          </p:cNvSpPr>
          <p:nvPr>
            <p:ph type="title"/>
          </p:nvPr>
        </p:nvSpPr>
        <p:spPr/>
        <p:txBody>
          <a:bodyPr/>
          <a:lstStyle/>
          <a:p>
            <a:r>
              <a:rPr lang="en-US" altLang="zh-CN" dirty="0"/>
              <a:t>Map Representations</a:t>
            </a:r>
            <a:endParaRPr lang="en-SE" dirty="0"/>
          </a:p>
        </p:txBody>
      </p:sp>
      <p:sp>
        <p:nvSpPr>
          <p:cNvPr id="3" name="Content Placeholder 2">
            <a:extLst>
              <a:ext uri="{FF2B5EF4-FFF2-40B4-BE49-F238E27FC236}">
                <a16:creationId xmlns:a16="http://schemas.microsoft.com/office/drawing/2014/main" id="{6B027777-02BB-459B-BCDF-E023D0499DDB}"/>
              </a:ext>
            </a:extLst>
          </p:cNvPr>
          <p:cNvSpPr>
            <a:spLocks noGrp="1"/>
          </p:cNvSpPr>
          <p:nvPr>
            <p:ph idx="1"/>
          </p:nvPr>
        </p:nvSpPr>
        <p:spPr>
          <a:xfrm>
            <a:off x="432491" y="1171644"/>
            <a:ext cx="8229600" cy="762000"/>
          </a:xfrm>
        </p:spPr>
        <p:txBody>
          <a:bodyPr/>
          <a:lstStyle/>
          <a:p>
            <a:r>
              <a:rPr lang="en-US" dirty="0"/>
              <a:t>Geometry-based or occupancy grid-based</a:t>
            </a:r>
            <a:endParaRPr lang="en-SE" dirty="0"/>
          </a:p>
        </p:txBody>
      </p:sp>
      <p:sp>
        <p:nvSpPr>
          <p:cNvPr id="4" name="Slide Number Placeholder 3">
            <a:extLst>
              <a:ext uri="{FF2B5EF4-FFF2-40B4-BE49-F238E27FC236}">
                <a16:creationId xmlns:a16="http://schemas.microsoft.com/office/drawing/2014/main" id="{3DEE8A32-B158-489F-A3C6-CF979BE9A3A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7" name="Picture 6">
            <a:extLst>
              <a:ext uri="{FF2B5EF4-FFF2-40B4-BE49-F238E27FC236}">
                <a16:creationId xmlns:a16="http://schemas.microsoft.com/office/drawing/2014/main" id="{7A4CD161-043B-4C48-B171-99DDFB72B6C2}"/>
              </a:ext>
            </a:extLst>
          </p:cNvPr>
          <p:cNvPicPr>
            <a:picLocks noChangeAspect="1"/>
          </p:cNvPicPr>
          <p:nvPr/>
        </p:nvPicPr>
        <p:blipFill>
          <a:blip r:embed="rId2"/>
          <a:stretch>
            <a:fillRect/>
          </a:stretch>
        </p:blipFill>
        <p:spPr>
          <a:xfrm>
            <a:off x="137811" y="1801165"/>
            <a:ext cx="8868378" cy="2339035"/>
          </a:xfrm>
          <a:prstGeom prst="rect">
            <a:avLst/>
          </a:prstGeom>
        </p:spPr>
      </p:pic>
      <p:sp>
        <p:nvSpPr>
          <p:cNvPr id="8" name="Rectangle 7">
            <a:extLst>
              <a:ext uri="{FF2B5EF4-FFF2-40B4-BE49-F238E27FC236}">
                <a16:creationId xmlns:a16="http://schemas.microsoft.com/office/drawing/2014/main" id="{1599E700-8B87-46B8-ACE1-2C087DEC52DA}"/>
              </a:ext>
            </a:extLst>
          </p:cNvPr>
          <p:cNvSpPr/>
          <p:nvPr/>
        </p:nvSpPr>
        <p:spPr bwMode="auto">
          <a:xfrm>
            <a:off x="228600" y="4292600"/>
            <a:ext cx="990600" cy="42599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E7F56950-DE4E-452D-9EA1-7031DA8F4898}"/>
              </a:ext>
            </a:extLst>
          </p:cNvPr>
          <p:cNvPicPr>
            <a:picLocks noChangeAspect="1"/>
          </p:cNvPicPr>
          <p:nvPr/>
        </p:nvPicPr>
        <p:blipFill>
          <a:blip r:embed="rId3"/>
          <a:stretch>
            <a:fillRect/>
          </a:stretch>
        </p:blipFill>
        <p:spPr>
          <a:xfrm>
            <a:off x="2042560" y="4637243"/>
            <a:ext cx="5058880" cy="2015029"/>
          </a:xfrm>
          <a:prstGeom prst="rect">
            <a:avLst/>
          </a:prstGeom>
        </p:spPr>
      </p:pic>
      <p:sp>
        <p:nvSpPr>
          <p:cNvPr id="12" name="Content Placeholder 2">
            <a:extLst>
              <a:ext uri="{FF2B5EF4-FFF2-40B4-BE49-F238E27FC236}">
                <a16:creationId xmlns:a16="http://schemas.microsoft.com/office/drawing/2014/main" id="{99836CD8-CB68-49B8-91F4-63D2B77DC7C1}"/>
              </a:ext>
            </a:extLst>
          </p:cNvPr>
          <p:cNvSpPr txBox="1">
            <a:spLocks/>
          </p:cNvSpPr>
          <p:nvPr/>
        </p:nvSpPr>
        <p:spPr bwMode="auto">
          <a:xfrm>
            <a:off x="449424" y="4140200"/>
            <a:ext cx="8229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Matrix encoding of an </a:t>
            </a:r>
            <a:r>
              <a:rPr lang="en-US" dirty="0"/>
              <a:t>occupancy</a:t>
            </a:r>
            <a:r>
              <a:rPr lang="en-US" kern="0" dirty="0"/>
              <a:t> grid map</a:t>
            </a:r>
            <a:endParaRPr lang="en-SE" kern="0" dirty="0"/>
          </a:p>
        </p:txBody>
      </p:sp>
      <p:sp>
        <p:nvSpPr>
          <p:cNvPr id="5" name="Rectangle 4">
            <a:extLst>
              <a:ext uri="{FF2B5EF4-FFF2-40B4-BE49-F238E27FC236}">
                <a16:creationId xmlns:a16="http://schemas.microsoft.com/office/drawing/2014/main" id="{00F2477C-11A7-481D-B875-B94E85F23650}"/>
              </a:ext>
            </a:extLst>
          </p:cNvPr>
          <p:cNvSpPr/>
          <p:nvPr/>
        </p:nvSpPr>
        <p:spPr bwMode="auto">
          <a:xfrm>
            <a:off x="228600" y="1933645"/>
            <a:ext cx="838200" cy="42855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3721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solidFill>
                  <a:srgbClr val="FF0000"/>
                </a:solidFill>
              </a:rPr>
              <a:t>C</a:t>
            </a:r>
            <a:r>
              <a:rPr lang="en-SE" dirty="0" err="1">
                <a:solidFill>
                  <a:srgbClr val="FF0000"/>
                </a:solidFill>
              </a:rPr>
              <a:t>onformal</a:t>
            </a:r>
            <a:r>
              <a:rPr lang="en-US" dirty="0">
                <a:solidFill>
                  <a:srgbClr val="FF0000"/>
                </a:solidFill>
              </a:rPr>
              <a:t> L</a:t>
            </a:r>
            <a:r>
              <a:rPr lang="en-SE" dirty="0" err="1">
                <a:solidFill>
                  <a:srgbClr val="FF0000"/>
                </a:solidFill>
              </a:rPr>
              <a:t>attice</a:t>
            </a:r>
            <a:r>
              <a:rPr lang="en-US" dirty="0">
                <a:solidFill>
                  <a:srgbClr val="FF0000"/>
                </a:solidFill>
              </a:rPr>
              <a:t> P</a:t>
            </a:r>
            <a:r>
              <a:rPr lang="en-SE" dirty="0" err="1">
                <a:solidFill>
                  <a:srgbClr val="FF0000"/>
                </a:solidFill>
              </a:rPr>
              <a:t>lanning</a:t>
            </a:r>
            <a:endParaRPr lang="en-SE" dirty="0">
              <a:solidFill>
                <a:srgbClr val="FF0000"/>
              </a:solidFill>
            </a:endParaRPr>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70812" y="842923"/>
            <a:ext cx="8229600"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52</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solidFill>
                  <a:srgbClr val="FF0000"/>
                </a:solidFill>
              </a:rPr>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1242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pPr lvl="1"/>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2"/>
                <a:r>
                  <a:rPr lang="en-US" dirty="0"/>
                  <a:t>Need to reach the red point at lead vehicle speed to avoid collision.</a:t>
                </a:r>
              </a:p>
              <a:p>
                <a:pPr lvl="1"/>
                <a:endParaRPr lang="en-SE" dirty="0"/>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124200"/>
              </a:xfrm>
              <a:blipFill>
                <a:blip r:embed="rId2"/>
                <a:stretch>
                  <a:fillRect l="-1037" t="-410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3"/>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5"/>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6"/>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1295400"/>
                <a:ext cx="8229600" cy="32022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1295400"/>
                <a:ext cx="8229600" cy="3202221"/>
              </a:xfrm>
              <a:blipFill>
                <a:blip r:embed="rId2"/>
                <a:stretch>
                  <a:fillRect l="-444" t="-2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1295400" y="4160827"/>
            <a:ext cx="2790796" cy="2369208"/>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95800" y="4160827"/>
            <a:ext cx="3505200" cy="2255821"/>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118532" y="1139202"/>
                <a:ext cx="5444067"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118532" y="1139202"/>
                <a:ext cx="5444067" cy="5718798"/>
              </a:xfrm>
              <a:blipFill>
                <a:blip r:embed="rId3"/>
                <a:stretch>
                  <a:fillRect l="-1232" t="-1812" r="-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E3DA-FEDA-4D44-BEBE-B297B34DD46E}"/>
              </a:ext>
            </a:extLst>
          </p:cNvPr>
          <p:cNvSpPr>
            <a:spLocks noGrp="1"/>
          </p:cNvSpPr>
          <p:nvPr>
            <p:ph type="title"/>
          </p:nvPr>
        </p:nvSpPr>
        <p:spPr>
          <a:xfrm>
            <a:off x="228600" y="274638"/>
            <a:ext cx="8686800" cy="868362"/>
          </a:xfrm>
        </p:spPr>
        <p:txBody>
          <a:bodyPr/>
          <a:lstStyle/>
          <a:p>
            <a:r>
              <a:rPr lang="en-US" dirty="0"/>
              <a:t>Graph Construction</a:t>
            </a:r>
            <a:endParaRPr lang="en-SE" dirty="0"/>
          </a:p>
        </p:txBody>
      </p:sp>
      <p:sp>
        <p:nvSpPr>
          <p:cNvPr id="3" name="Content Placeholder 2">
            <a:extLst>
              <a:ext uri="{FF2B5EF4-FFF2-40B4-BE49-F238E27FC236}">
                <a16:creationId xmlns:a16="http://schemas.microsoft.com/office/drawing/2014/main" id="{D7F2522C-240F-4299-A758-48B3404EB839}"/>
              </a:ext>
            </a:extLst>
          </p:cNvPr>
          <p:cNvSpPr>
            <a:spLocks noGrp="1"/>
          </p:cNvSpPr>
          <p:nvPr>
            <p:ph idx="1"/>
          </p:nvPr>
        </p:nvSpPr>
        <p:spPr>
          <a:xfrm>
            <a:off x="101600" y="1295400"/>
            <a:ext cx="8813800" cy="2443693"/>
          </a:xfrm>
        </p:spPr>
        <p:txBody>
          <a:bodyPr>
            <a:normAutofit fontScale="92500" lnSpcReduction="10000"/>
          </a:bodyPr>
          <a:lstStyle/>
          <a:p>
            <a:r>
              <a:rPr lang="en-US" dirty="0"/>
              <a:t>A graph can be constructed 	</a:t>
            </a:r>
          </a:p>
          <a:p>
            <a:pPr lvl="1"/>
            <a:r>
              <a:rPr lang="en-US" dirty="0"/>
              <a:t>Based on connectivity, e.g., 4, 8 (left) or 16 (right), of an occupancy grid, mainly for mobile robots</a:t>
            </a:r>
          </a:p>
          <a:p>
            <a:pPr lvl="1"/>
            <a:r>
              <a:rPr lang="en-US" dirty="0"/>
              <a:t>Based on road network with traffic rules</a:t>
            </a:r>
          </a:p>
          <a:p>
            <a:pPr lvl="2"/>
            <a:r>
              <a:rPr lang="en-US" dirty="0"/>
              <a:t>An edge may be undirected for a two-way road, or directed for a one-way road.</a:t>
            </a:r>
          </a:p>
          <a:p>
            <a:pPr lvl="1"/>
            <a:endParaRPr lang="en-SE" dirty="0"/>
          </a:p>
        </p:txBody>
      </p:sp>
      <p:sp>
        <p:nvSpPr>
          <p:cNvPr id="4" name="Slide Number Placeholder 3">
            <a:extLst>
              <a:ext uri="{FF2B5EF4-FFF2-40B4-BE49-F238E27FC236}">
                <a16:creationId xmlns:a16="http://schemas.microsoft.com/office/drawing/2014/main" id="{9A5FE32B-5F32-4067-9C3F-C4D522F23D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F4D50F2-90BF-4FD0-8AA4-BEC8BE76A775}"/>
              </a:ext>
            </a:extLst>
          </p:cNvPr>
          <p:cNvPicPr>
            <a:picLocks noChangeAspect="1"/>
          </p:cNvPicPr>
          <p:nvPr/>
        </p:nvPicPr>
        <p:blipFill>
          <a:blip r:embed="rId2"/>
          <a:stretch>
            <a:fillRect/>
          </a:stretch>
        </p:blipFill>
        <p:spPr>
          <a:xfrm>
            <a:off x="49860" y="3739093"/>
            <a:ext cx="8992540" cy="2896246"/>
          </a:xfrm>
          <a:prstGeom prst="rect">
            <a:avLst/>
          </a:prstGeom>
        </p:spPr>
      </p:pic>
    </p:spTree>
    <p:extLst>
      <p:ext uri="{BB962C8B-B14F-4D97-AF65-F5344CB8AC3E}">
        <p14:creationId xmlns:p14="http://schemas.microsoft.com/office/powerpoint/2010/main" val="1672513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t>Behavior planning </a:t>
            </a:r>
          </a:p>
          <a:p>
            <a:r>
              <a:rPr lang="en-US" dirty="0"/>
              <a:t>Local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420484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p:txBody>
          <a:bodyPr>
            <a:normAutofit fontScale="625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3B55-6A36-4A11-9B05-856BB570DEBB}"/>
              </a:ext>
            </a:extLst>
          </p:cNvPr>
          <p:cNvSpPr>
            <a:spLocks noGrp="1"/>
          </p:cNvSpPr>
          <p:nvPr>
            <p:ph type="title"/>
          </p:nvPr>
        </p:nvSpPr>
        <p:spPr/>
        <p:txBody>
          <a:bodyPr/>
          <a:lstStyle/>
          <a:p>
            <a:r>
              <a:rPr lang="en-US" dirty="0"/>
              <a:t>Non-Safe Cut-in</a:t>
            </a:r>
            <a:endParaRPr lang="en-SE" dirty="0"/>
          </a:p>
        </p:txBody>
      </p:sp>
      <p:sp>
        <p:nvSpPr>
          <p:cNvPr id="3" name="Content Placeholder 2">
            <a:extLst>
              <a:ext uri="{FF2B5EF4-FFF2-40B4-BE49-F238E27FC236}">
                <a16:creationId xmlns:a16="http://schemas.microsoft.com/office/drawing/2014/main" id="{9C8D414C-68D0-42BA-B7A2-821892C45A08}"/>
              </a:ext>
            </a:extLst>
          </p:cNvPr>
          <p:cNvSpPr>
            <a:spLocks noGrp="1"/>
          </p:cNvSpPr>
          <p:nvPr>
            <p:ph idx="1"/>
          </p:nvPr>
        </p:nvSpPr>
        <p:spPr/>
        <p:txBody>
          <a:bodyPr/>
          <a:lstStyle/>
          <a:p>
            <a:r>
              <a:rPr lang="en-US" dirty="0"/>
              <a:t>Proper response: red should brake laterally, yellow should brake longitudinally in a mild way</a:t>
            </a:r>
          </a:p>
          <a:p>
            <a:pPr lvl="1"/>
            <a:r>
              <a:rPr lang="en-US" dirty="0"/>
              <a:t>since red is cutting into yellow’s lane.</a:t>
            </a:r>
          </a:p>
          <a:p>
            <a:endParaRPr lang="en-SE" dirty="0"/>
          </a:p>
        </p:txBody>
      </p:sp>
      <p:sp>
        <p:nvSpPr>
          <p:cNvPr id="4" name="Slide Number Placeholder 3">
            <a:extLst>
              <a:ext uri="{FF2B5EF4-FFF2-40B4-BE49-F238E27FC236}">
                <a16:creationId xmlns:a16="http://schemas.microsoft.com/office/drawing/2014/main" id="{5372D717-B70B-4EFD-AF4A-68FAA7B3EBC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B6692D22-6A90-42FA-B6B4-99804075B0CC}"/>
              </a:ext>
            </a:extLst>
          </p:cNvPr>
          <p:cNvPicPr>
            <a:picLocks noChangeAspect="1"/>
          </p:cNvPicPr>
          <p:nvPr/>
        </p:nvPicPr>
        <p:blipFill>
          <a:blip r:embed="rId2"/>
          <a:stretch>
            <a:fillRect/>
          </a:stretch>
        </p:blipFill>
        <p:spPr>
          <a:xfrm>
            <a:off x="755576" y="3539126"/>
            <a:ext cx="7407176" cy="2926292"/>
          </a:xfrm>
          <a:prstGeom prst="rect">
            <a:avLst/>
          </a:prstGeom>
        </p:spPr>
      </p:pic>
    </p:spTree>
    <p:extLst>
      <p:ext uri="{BB962C8B-B14F-4D97-AF65-F5344CB8AC3E}">
        <p14:creationId xmlns:p14="http://schemas.microsoft.com/office/powerpoint/2010/main" val="804433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CD7-9CFD-400F-B4B1-798657D01995}"/>
              </a:ext>
            </a:extLst>
          </p:cNvPr>
          <p:cNvSpPr>
            <a:spLocks noGrp="1"/>
          </p:cNvSpPr>
          <p:nvPr>
            <p:ph type="title"/>
          </p:nvPr>
        </p:nvSpPr>
        <p:spPr/>
        <p:txBody>
          <a:bodyPr>
            <a:normAutofit fontScale="90000"/>
          </a:bodyPr>
          <a:lstStyle/>
          <a:p>
            <a:r>
              <a:rPr lang="en-US" dirty="0"/>
              <a:t>Non-Safe Longitudinal Maneuver - Oncoming</a:t>
            </a:r>
            <a:endParaRPr lang="en-SE" dirty="0"/>
          </a:p>
        </p:txBody>
      </p:sp>
      <p:sp>
        <p:nvSpPr>
          <p:cNvPr id="3" name="Content Placeholder 2">
            <a:extLst>
              <a:ext uri="{FF2B5EF4-FFF2-40B4-BE49-F238E27FC236}">
                <a16:creationId xmlns:a16="http://schemas.microsoft.com/office/drawing/2014/main" id="{76045C06-E611-4769-A9D5-BEC8AE658932}"/>
              </a:ext>
            </a:extLst>
          </p:cNvPr>
          <p:cNvSpPr>
            <a:spLocks noGrp="1"/>
          </p:cNvSpPr>
          <p:nvPr>
            <p:ph idx="1"/>
          </p:nvPr>
        </p:nvSpPr>
        <p:spPr>
          <a:xfrm>
            <a:off x="457200" y="1295400"/>
            <a:ext cx="8229600" cy="2205608"/>
          </a:xfrm>
        </p:spPr>
        <p:txBody>
          <a:bodyPr/>
          <a:lstStyle/>
          <a:p>
            <a:r>
              <a:rPr lang="en-US" sz="2800" dirty="0"/>
              <a:t>Proper response: red should brake hard, yellow should brake mildly,</a:t>
            </a:r>
          </a:p>
          <a:p>
            <a:pPr lvl="1"/>
            <a:r>
              <a:rPr lang="en-US" sz="2400" dirty="0"/>
              <a:t>since red is cutting into yellow’s lane in the oncoming direction (maybe it is trying to pass another car).</a:t>
            </a:r>
            <a:endParaRPr lang="en-SE" sz="2400" dirty="0"/>
          </a:p>
        </p:txBody>
      </p:sp>
      <p:sp>
        <p:nvSpPr>
          <p:cNvPr id="4" name="Slide Number Placeholder 3">
            <a:extLst>
              <a:ext uri="{FF2B5EF4-FFF2-40B4-BE49-F238E27FC236}">
                <a16:creationId xmlns:a16="http://schemas.microsoft.com/office/drawing/2014/main" id="{502CBA1F-48D7-4440-AEF8-D9C0D90618B1}"/>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CCE4523E-3F6B-42CE-BC7E-BC5D59D072B8}"/>
              </a:ext>
            </a:extLst>
          </p:cNvPr>
          <p:cNvPicPr>
            <a:picLocks noChangeAspect="1"/>
          </p:cNvPicPr>
          <p:nvPr/>
        </p:nvPicPr>
        <p:blipFill>
          <a:blip r:embed="rId2"/>
          <a:stretch>
            <a:fillRect/>
          </a:stretch>
        </p:blipFill>
        <p:spPr>
          <a:xfrm>
            <a:off x="261336" y="3138662"/>
            <a:ext cx="8621328" cy="3391373"/>
          </a:xfrm>
          <a:prstGeom prst="rect">
            <a:avLst/>
          </a:prstGeom>
        </p:spPr>
      </p:pic>
    </p:spTree>
    <p:extLst>
      <p:ext uri="{BB962C8B-B14F-4D97-AF65-F5344CB8AC3E}">
        <p14:creationId xmlns:p14="http://schemas.microsoft.com/office/powerpoint/2010/main" val="734854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Rear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74</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74</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75</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948D-AB5D-45DD-9A30-9DADC22A009F}"/>
              </a:ext>
            </a:extLst>
          </p:cNvPr>
          <p:cNvSpPr>
            <a:spLocks noGrp="1"/>
          </p:cNvSpPr>
          <p:nvPr>
            <p:ph type="title"/>
          </p:nvPr>
        </p:nvSpPr>
        <p:spPr/>
        <p:txBody>
          <a:bodyPr/>
          <a:lstStyle/>
          <a:p>
            <a:r>
              <a:rPr lang="en-US" dirty="0"/>
              <a:t>Rule 2: Safe Lateral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C5FC6-F186-49B1-B33F-6694A89495B0}"/>
                  </a:ext>
                </a:extLst>
              </p:cNvPr>
              <p:cNvSpPr>
                <a:spLocks noGrp="1"/>
              </p:cNvSpPr>
              <p:nvPr>
                <p:ph idx="1"/>
              </p:nvPr>
            </p:nvSpPr>
            <p:spPr>
              <a:xfrm>
                <a:off x="323528" y="1295400"/>
                <a:ext cx="8568952" cy="1917576"/>
              </a:xfrm>
            </p:spPr>
            <p:txBody>
              <a:bodyPr>
                <a:normAutofit fontScale="47500" lnSpcReduction="20000"/>
              </a:bodyPr>
              <a:lstStyle/>
              <a:p>
                <a:r>
                  <a:rPr lang="en-US" dirty="0"/>
                  <a:t>Safe lateral distance enables AVs to be aware when their lateral safety may be compromised by unsafe drivers turning into their lanes.</a:t>
                </a:r>
              </a:p>
              <a:p>
                <a:r>
                  <a:rPr lang="en-US" dirty="0"/>
                  <a:t>Definition 7 (Safe Lateral Distance) The lateral distance between cars c1, c2 driving with lateral velocities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is safe </a:t>
                </a:r>
                <a:r>
                  <a:rPr lang="en-US" dirty="0" err="1"/>
                  <a:t>w.r.t.</a:t>
                </a:r>
                <a:r>
                  <a:rPr lang="en-US" dirty="0"/>
                  <a:t> parameters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b="0" i="1" smtClean="0">
                            <a:latin typeface="Cambria Math" panose="02040503050406030204" pitchFamily="18" charset="0"/>
                          </a:rPr>
                          <m:t>𝑙𝑎𝑡</m:t>
                        </m:r>
                      </m:sup>
                    </m:sSubSup>
                    <m:r>
                      <a:rPr lang="en-US" b="0" i="1" smtClean="0">
                        <a:latin typeface="Cambria Math" panose="02040503050406030204" pitchFamily="18" charset="0"/>
                      </a:rPr>
                      <m:t>,</m:t>
                    </m:r>
                    <m:r>
                      <a:rPr lang="en-US" b="0" i="1" smtClean="0">
                        <a:latin typeface="Cambria Math" panose="02040503050406030204" pitchFamily="18" charset="0"/>
                      </a:rPr>
                      <m:t>𝜇</m:t>
                    </m:r>
                  </m:oMath>
                </a14:m>
                <a:r>
                  <a:rPr lang="en-US" dirty="0"/>
                  <a:t>, if during the 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the two cars will apply lateral acceleration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i="1">
                            <a:latin typeface="Cambria Math" panose="02040503050406030204" pitchFamily="18" charset="0"/>
                          </a:rPr>
                          <m:t>𝑙𝑎𝑡</m:t>
                        </m:r>
                      </m:sup>
                    </m:sSubSup>
                  </m:oMath>
                </a14:m>
                <a:r>
                  <a:rPr lang="en-US" dirty="0"/>
                  <a:t> toward each other, and after that they will apply lateral braking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0" smtClean="0">
                            <a:latin typeface="Cambria Math" panose="02040503050406030204" pitchFamily="18" charset="0"/>
                          </a:rPr>
                          <m:t>2</m:t>
                        </m:r>
                        <m:r>
                          <a:rPr lang="en-US">
                            <a:latin typeface="Cambria Math" panose="02040503050406030204" pitchFamily="18" charset="0"/>
                          </a:rPr>
                          <m:t>,</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oMath>
                </a14:m>
                <a:r>
                  <a:rPr lang="en-US" dirty="0"/>
                  <a:t>, respectively, until they reach zero lateral velocity, then the final lateral distance between them will be at least </a:t>
                </a:r>
                <a14:m>
                  <m:oMath xmlns:m="http://schemas.openxmlformats.org/officeDocument/2006/math">
                    <m:r>
                      <a:rPr lang="en-US" b="0" i="1" smtClean="0">
                        <a:latin typeface="Cambria Math" panose="02040503050406030204" pitchFamily="18" charset="0"/>
                      </a:rPr>
                      <m:t>𝜇</m:t>
                    </m:r>
                  </m:oMath>
                </a14:m>
                <a:r>
                  <a:rPr lang="en-US" dirty="0"/>
                  <a:t> (a safety buffer to account for car width).</a:t>
                </a:r>
              </a:p>
            </p:txBody>
          </p:sp>
        </mc:Choice>
        <mc:Fallback xmlns="">
          <p:sp>
            <p:nvSpPr>
              <p:cNvPr id="3" name="Content Placeholder 2">
                <a:extLst>
                  <a:ext uri="{FF2B5EF4-FFF2-40B4-BE49-F238E27FC236}">
                    <a16:creationId xmlns:a16="http://schemas.microsoft.com/office/drawing/2014/main" id="{B12C5FC6-F186-49B1-B33F-6694A89495B0}"/>
                  </a:ext>
                </a:extLst>
              </p:cNvPr>
              <p:cNvSpPr>
                <a:spLocks noGrp="1" noRot="1" noChangeAspect="1" noMove="1" noResize="1" noEditPoints="1" noAdjustHandles="1" noChangeArrowheads="1" noChangeShapeType="1" noTextEdit="1"/>
              </p:cNvSpPr>
              <p:nvPr>
                <p:ph idx="1"/>
              </p:nvPr>
            </p:nvSpPr>
            <p:spPr>
              <a:xfrm>
                <a:off x="323528" y="1295400"/>
                <a:ext cx="8568952" cy="1917576"/>
              </a:xfrm>
              <a:blipFill>
                <a:blip r:embed="rId2"/>
                <a:stretch>
                  <a:fillRect l="-213" t="-3185" r="-4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5F76B8-F4E4-4902-985D-FC144AF3DC9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3314" name="Picture 2">
            <a:extLst>
              <a:ext uri="{FF2B5EF4-FFF2-40B4-BE49-F238E27FC236}">
                <a16:creationId xmlns:a16="http://schemas.microsoft.com/office/drawing/2014/main" id="{C378C53C-2505-4329-B3A3-AF868C234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63910"/>
            <a:ext cx="5945562" cy="36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3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E96F-069A-4A7E-BDFA-7C1D04D30215}"/>
              </a:ext>
            </a:extLst>
          </p:cNvPr>
          <p:cNvSpPr>
            <a:spLocks noGrp="1"/>
          </p:cNvSpPr>
          <p:nvPr>
            <p:ph type="title"/>
          </p:nvPr>
        </p:nvSpPr>
        <p:spPr/>
        <p:txBody>
          <a:bodyPr/>
          <a:lstStyle/>
          <a:p>
            <a:r>
              <a:rPr lang="en-US" dirty="0"/>
              <a:t>RULE 3. Right of way is given, not taken</a:t>
            </a:r>
            <a:endParaRPr lang="en-SE" dirty="0"/>
          </a:p>
        </p:txBody>
      </p:sp>
      <p:sp>
        <p:nvSpPr>
          <p:cNvPr id="3" name="Content Placeholder 2">
            <a:extLst>
              <a:ext uri="{FF2B5EF4-FFF2-40B4-BE49-F238E27FC236}">
                <a16:creationId xmlns:a16="http://schemas.microsoft.com/office/drawing/2014/main" id="{4045DDD4-CD76-400E-AC8C-F35029F9CAB3}"/>
              </a:ext>
            </a:extLst>
          </p:cNvPr>
          <p:cNvSpPr>
            <a:spLocks noGrp="1"/>
          </p:cNvSpPr>
          <p:nvPr>
            <p:ph idx="1"/>
          </p:nvPr>
        </p:nvSpPr>
        <p:spPr>
          <a:xfrm>
            <a:off x="457200" y="1295399"/>
            <a:ext cx="8229600" cy="2781673"/>
          </a:xfrm>
        </p:spPr>
        <p:txBody>
          <a:bodyPr>
            <a:normAutofit fontScale="55000" lnSpcReduction="20000"/>
          </a:bodyPr>
          <a:lstStyle/>
          <a:p>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For AVs, this negotiation must be formalized so that machines can make that same negotiation and be sure to arrive at the same conclusion. </a:t>
            </a:r>
          </a:p>
          <a:p>
            <a:r>
              <a:rPr lang="en-US" dirty="0"/>
              <a:t>If a stop sign exists, drivers are expected to give the right of way to vehicles without a stop sign. Sometimes they don’t. And if a car ran the stop sign and created a dangerous situation, the AV must still respond accordingly. It has right of way on paper but should not let a crash happen just because the rules give it the right of way.</a:t>
            </a:r>
          </a:p>
        </p:txBody>
      </p:sp>
      <p:sp>
        <p:nvSpPr>
          <p:cNvPr id="4" name="Slide Number Placeholder 3">
            <a:extLst>
              <a:ext uri="{FF2B5EF4-FFF2-40B4-BE49-F238E27FC236}">
                <a16:creationId xmlns:a16="http://schemas.microsoft.com/office/drawing/2014/main" id="{98B92809-D839-4A3B-A8F5-DCD5C8A4B5DB}"/>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2050" name="Picture 2">
            <a:extLst>
              <a:ext uri="{FF2B5EF4-FFF2-40B4-BE49-F238E27FC236}">
                <a16:creationId xmlns:a16="http://schemas.microsoft.com/office/drawing/2014/main" id="{2FAD8854-18E0-49B9-A990-E2D59C2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23328"/>
            <a:ext cx="4869720" cy="262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7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EE34-C727-45DC-B9F3-DAC5590D0A2D}"/>
              </a:ext>
            </a:extLst>
          </p:cNvPr>
          <p:cNvSpPr>
            <a:spLocks noGrp="1"/>
          </p:cNvSpPr>
          <p:nvPr>
            <p:ph type="title"/>
          </p:nvPr>
        </p:nvSpPr>
        <p:spPr/>
        <p:txBody>
          <a:bodyPr>
            <a:normAutofit fontScale="90000"/>
          </a:bodyPr>
          <a:lstStyle/>
          <a:p>
            <a:r>
              <a:rPr lang="en-US" dirty="0"/>
              <a:t>Rule 4. Be cautious in areas with limited visibility</a:t>
            </a:r>
            <a:endParaRPr lang="en-SE" dirty="0"/>
          </a:p>
        </p:txBody>
      </p:sp>
      <p:sp>
        <p:nvSpPr>
          <p:cNvPr id="3" name="Content Placeholder 2">
            <a:extLst>
              <a:ext uri="{FF2B5EF4-FFF2-40B4-BE49-F238E27FC236}">
                <a16:creationId xmlns:a16="http://schemas.microsoft.com/office/drawing/2014/main" id="{27B86467-972C-4B21-9D30-178232F2606B}"/>
              </a:ext>
            </a:extLst>
          </p:cNvPr>
          <p:cNvSpPr>
            <a:spLocks noGrp="1"/>
          </p:cNvSpPr>
          <p:nvPr>
            <p:ph idx="1"/>
          </p:nvPr>
        </p:nvSpPr>
        <p:spPr>
          <a:xfrm>
            <a:off x="457200" y="1295400"/>
            <a:ext cx="8229600" cy="2759981"/>
          </a:xfrm>
        </p:spPr>
        <p:txBody>
          <a:bodyPr>
            <a:normAutofit fontScale="55000" lnSpcReduction="20000"/>
          </a:bodyPr>
          <a:lstStyle/>
          <a:p>
            <a:r>
              <a:rPr lang="en-US" dirty="0"/>
              <a:t>Many factors can aﬀect visibility while driving. Aside from the weather, factors such as road topography, buildings, and even other cars can obstruct views of the road and of other road users. Depending on the surroundings, humans naturally put bounds on their behavior to avoid unforeseen dangers.</a:t>
            </a:r>
          </a:p>
          <a:p>
            <a:r>
              <a:rPr lang="en-US" dirty="0"/>
              <a:t>On a main thoroughfare, it is not reasonable to expect that pedestrians will suddenly jump into the road. However, on a street near a school or neighborhood, it is much more likely. And, for  drivers, it is reasonable to expect pedestrians to suddenly step into the road. Drivers must proceed cautiously, especially as they approach crosswalks or pass cars parked along the street</a:t>
            </a:r>
          </a:p>
          <a:p>
            <a:endParaRPr lang="en-SE" dirty="0"/>
          </a:p>
        </p:txBody>
      </p:sp>
      <p:sp>
        <p:nvSpPr>
          <p:cNvPr id="4" name="Slide Number Placeholder 3">
            <a:extLst>
              <a:ext uri="{FF2B5EF4-FFF2-40B4-BE49-F238E27FC236}">
                <a16:creationId xmlns:a16="http://schemas.microsoft.com/office/drawing/2014/main" id="{AEE304DC-F00D-49CE-83BF-B7ED77F545C9}"/>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 name="Picture 4">
            <a:extLst>
              <a:ext uri="{FF2B5EF4-FFF2-40B4-BE49-F238E27FC236}">
                <a16:creationId xmlns:a16="http://schemas.microsoft.com/office/drawing/2014/main" id="{963E4C64-4311-46E4-ABB8-52E217F8F806}"/>
              </a:ext>
            </a:extLst>
          </p:cNvPr>
          <p:cNvPicPr>
            <a:picLocks noChangeAspect="1"/>
          </p:cNvPicPr>
          <p:nvPr/>
        </p:nvPicPr>
        <p:blipFill>
          <a:blip r:embed="rId2"/>
          <a:stretch>
            <a:fillRect/>
          </a:stretch>
        </p:blipFill>
        <p:spPr>
          <a:xfrm>
            <a:off x="2306957" y="3789040"/>
            <a:ext cx="4530086" cy="2910277"/>
          </a:xfrm>
          <a:prstGeom prst="rect">
            <a:avLst/>
          </a:prstGeom>
        </p:spPr>
      </p:pic>
    </p:spTree>
    <p:extLst>
      <p:ext uri="{BB962C8B-B14F-4D97-AF65-F5344CB8AC3E}">
        <p14:creationId xmlns:p14="http://schemas.microsoft.com/office/powerpoint/2010/main" val="222178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2D0C-00D7-475D-AB1E-350EC0D3784D}"/>
              </a:ext>
            </a:extLst>
          </p:cNvPr>
          <p:cNvSpPr>
            <a:spLocks noGrp="1"/>
          </p:cNvSpPr>
          <p:nvPr>
            <p:ph type="title"/>
          </p:nvPr>
        </p:nvSpPr>
        <p:spPr/>
        <p:txBody>
          <a:bodyPr/>
          <a:lstStyle/>
          <a:p>
            <a:r>
              <a:rPr lang="en-US" sz="3200" dirty="0"/>
              <a:t>RULE 5. If the vehicle can avoid a crash without causing another one, it must</a:t>
            </a:r>
            <a:endParaRPr lang="en-SE" sz="3200" dirty="0"/>
          </a:p>
        </p:txBody>
      </p:sp>
      <p:sp>
        <p:nvSpPr>
          <p:cNvPr id="3" name="Content Placeholder 2">
            <a:extLst>
              <a:ext uri="{FF2B5EF4-FFF2-40B4-BE49-F238E27FC236}">
                <a16:creationId xmlns:a16="http://schemas.microsoft.com/office/drawing/2014/main" id="{90D21B5B-5E56-41EA-B1D1-E20D196E70AB}"/>
              </a:ext>
            </a:extLst>
          </p:cNvPr>
          <p:cNvSpPr>
            <a:spLocks noGrp="1"/>
          </p:cNvSpPr>
          <p:nvPr>
            <p:ph idx="1"/>
          </p:nvPr>
        </p:nvSpPr>
        <p:spPr>
          <a:xfrm>
            <a:off x="457200" y="1295400"/>
            <a:ext cx="8229600" cy="2349624"/>
          </a:xfrm>
        </p:spPr>
        <p:txBody>
          <a:bodyPr>
            <a:normAutofit fontScale="62500" lnSpcReduction="20000"/>
          </a:bodyPr>
          <a:lstStyle/>
          <a:p>
            <a:r>
              <a:rPr lang="en-US" dirty="0"/>
              <a:t>Rules 1-4 create formal definitions to identify what a dangerous situation is and the proper response for the AV. Rule 5 covers scenarios where a dangerous situation may have been imposed so suddenly that a collision cannot be avoided unless a more evasive action is taken. Rule 5 states that if the AV can safely and legally avoid a crash without causing another one, it must do so.</a:t>
            </a:r>
          </a:p>
          <a:p>
            <a:r>
              <a:rPr lang="en-US" dirty="0"/>
              <a:t>For example, if boxes fall off the front car, and the next lane is free, the following car can take evasive action to avoid the accident.</a:t>
            </a:r>
          </a:p>
          <a:p>
            <a:endParaRPr lang="en-SE" dirty="0"/>
          </a:p>
        </p:txBody>
      </p:sp>
      <p:sp>
        <p:nvSpPr>
          <p:cNvPr id="4" name="Slide Number Placeholder 3">
            <a:extLst>
              <a:ext uri="{FF2B5EF4-FFF2-40B4-BE49-F238E27FC236}">
                <a16:creationId xmlns:a16="http://schemas.microsoft.com/office/drawing/2014/main" id="{654460BD-9396-4E14-9B5D-1528F7E31E2C}"/>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1026" name="Picture 2">
            <a:extLst>
              <a:ext uri="{FF2B5EF4-FFF2-40B4-BE49-F238E27FC236}">
                <a16:creationId xmlns:a16="http://schemas.microsoft.com/office/drawing/2014/main" id="{CA1C8CCA-6524-4D71-91E4-BB5F146A1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3560189"/>
            <a:ext cx="3960440" cy="309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10655</TotalTime>
  <Words>7389</Words>
  <Application>Microsoft Office PowerPoint</Application>
  <PresentationFormat>On-screen Show (4:3)</PresentationFormat>
  <Paragraphs>1061</Paragraphs>
  <Slides>81</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Cambria Math</vt:lpstr>
      <vt:lpstr>Segoe UI Light</vt:lpstr>
      <vt:lpstr>Default Design</vt:lpstr>
      <vt:lpstr>L5  Planning</vt:lpstr>
      <vt:lpstr>A Hierarchy of Planners</vt:lpstr>
      <vt:lpstr>Outline</vt:lpstr>
      <vt:lpstr>Route Planning</vt:lpstr>
      <vt:lpstr>Map Representations</vt:lpstr>
      <vt:lpstr>Graph Construction</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A* vs. Dijkstra (Another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vt:lpstr>
      <vt:lpstr>Outline</vt:lpstr>
      <vt:lpstr>Vehicle Control Architecture</vt:lpstr>
      <vt:lpstr>Local Planner</vt:lpstr>
      <vt:lpstr>Local Planning Methods</vt:lpstr>
      <vt:lpstr>Limitations of A* and Dijkstra’s Algo for Local Planning</vt:lpstr>
      <vt:lpstr>Hybrid A*</vt:lpstr>
      <vt:lpstr>A* vs. Hybrid A*</vt:lpstr>
      <vt:lpstr>Quiz: Dijkstra’s, A*, Hybrid A*</vt:lpstr>
      <vt:lpstr>Rapidly-exploring Random Tree (RRT)</vt:lpstr>
      <vt:lpstr>Path Smoothing</vt:lpstr>
      <vt:lpstr>RRT Animation</vt:lpstr>
      <vt:lpstr>Probabilistic Roadmap (PRM) </vt:lpstr>
      <vt:lpstr>RRT vs. PRM</vt:lpstr>
      <vt:lpstr>RRT &amp; PRM Make No Guarantees</vt:lpstr>
      <vt:lpstr>Quiz</vt:lpstr>
      <vt:lpstr>Generating Smooth Paths</vt:lpstr>
      <vt:lpstr>Quintic Spline</vt:lpstr>
      <vt:lpstr>Polynomial Spirals</vt:lpstr>
      <vt:lpstr>Example Spline vs. Spiral</vt:lpstr>
      <vt:lpstr>Optimization Objective Function</vt:lpstr>
      <vt:lpstr>Conformal Lattice Planning</vt:lpstr>
      <vt:lpstr>Collision Checking and Path Selection</vt:lpstr>
      <vt:lpstr>Full Path</vt:lpstr>
      <vt:lpstr>Speed Profile Generation</vt:lpstr>
      <vt:lpstr>Curvature and Lateral Acceleration</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Cut-in</vt:lpstr>
      <vt:lpstr>Non-Safe Longitudinal Maneuver</vt:lpstr>
      <vt:lpstr>Non-Safe Longitudinal Maneuver - Oncoming</vt:lpstr>
      <vt:lpstr>Responsibility </vt:lpstr>
      <vt:lpstr>Keep Safe Distances</vt:lpstr>
      <vt:lpstr>Rule 1: Safe Longitudinal Distance</vt:lpstr>
      <vt:lpstr>Safe Longitudinal Distance: the Proof</vt:lpstr>
      <vt:lpstr>Safety vs. Efficiency</vt:lpstr>
      <vt:lpstr>Proper Response</vt:lpstr>
      <vt:lpstr>Rule 2: Safe Lateral Distance</vt:lpstr>
      <vt:lpstr>RULE 3. Right of way is given, not taken</vt:lpstr>
      <vt:lpstr>Rule 4. Be cautious in areas with limited visibility</vt:lpstr>
      <vt:lpstr>RULE 5. If the vehicle can avoid a crash without causing another one, it must</vt:lpstr>
      <vt:lpstr>Integration into Apollo and CARLA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786</cp:revision>
  <dcterms:created xsi:type="dcterms:W3CDTF">2006-04-25T21:28:16Z</dcterms:created>
  <dcterms:modified xsi:type="dcterms:W3CDTF">2021-04-27T14:11:40Z</dcterms:modified>
</cp:coreProperties>
</file>